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6" r:id="rId2"/>
    <p:sldId id="296" r:id="rId3"/>
    <p:sldId id="269" r:id="rId4"/>
    <p:sldId id="318" r:id="rId5"/>
    <p:sldId id="338" r:id="rId6"/>
    <p:sldId id="299" r:id="rId7"/>
    <p:sldId id="321" r:id="rId8"/>
    <p:sldId id="306" r:id="rId9"/>
    <p:sldId id="322" r:id="rId10"/>
    <p:sldId id="309" r:id="rId11"/>
    <p:sldId id="323" r:id="rId12"/>
    <p:sldId id="324" r:id="rId13"/>
    <p:sldId id="326" r:id="rId14"/>
    <p:sldId id="327" r:id="rId15"/>
    <p:sldId id="328" r:id="rId16"/>
    <p:sldId id="329" r:id="rId17"/>
    <p:sldId id="305" r:id="rId18"/>
    <p:sldId id="311" r:id="rId19"/>
    <p:sldId id="310" r:id="rId20"/>
    <p:sldId id="335" r:id="rId21"/>
    <p:sldId id="333" r:id="rId22"/>
    <p:sldId id="334" r:id="rId23"/>
    <p:sldId id="330" r:id="rId24"/>
    <p:sldId id="337" r:id="rId25"/>
    <p:sldId id="304" r:id="rId26"/>
    <p:sldId id="331" r:id="rId27"/>
    <p:sldId id="332" r:id="rId28"/>
    <p:sldId id="308" r:id="rId29"/>
    <p:sldId id="287" r:id="rId30"/>
    <p:sldId id="288" r:id="rId31"/>
    <p:sldId id="28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668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B2F35-CE2D-4204-89AE-2ACA34164959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F86C-EBE4-4024-BC66-29F98216CB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4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DF86C-EBE4-4024-BC66-29F98216CB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2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AFDAD-B5A4-406F-A8B8-896EED2B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9476CA-5414-4932-A565-47525F617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00714-438F-44F1-953B-5619505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4009B-BB8B-4364-94FE-C901D6A0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4A1C5-0C78-4AD3-9A12-F058092C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1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5558B-8ECC-4CD2-B653-100BA424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706A6-B772-4B6F-9AA7-067003E35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27549-F5F8-4BE3-97A3-15678E5D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DA8B1-A9B1-438A-B2CC-0AACCCD6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DB310-F982-4031-9B4E-9F314EE7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8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447FE8-B106-4DAC-B55E-1ABFACA61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D5F0A3-3573-4271-92E7-E1E4BBECF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353D2-298E-44D2-BDCC-3AFB0948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1DB2CB-F2C1-48E6-9687-73703DA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B595A-4A5E-466B-BFD0-743ACBB7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9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DC11-FFB9-4F04-86E2-3E844C79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E230C-10BA-45BE-939A-1E01FC89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8FE49-6AB4-45D9-900B-B8960221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465A7-0BDC-4FB4-A038-07126E9B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916483-A7C0-464A-A86B-EB243F86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3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9C065-6529-4848-B2E6-0DF08390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FB882-8A53-4C7C-998D-787C8B89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B3FE84-860D-4BCC-95EF-5865A214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5AC96-5F61-48AB-A66C-0B2C1342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1EC9C-488C-4D6E-BBD2-F27A43C5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8CA47-D21C-461D-90A7-BA2816E6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72DE9-088C-43C8-999D-45B75DE9C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35493-4757-427F-97ED-D9F56F70A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0B8EA-ABB7-49B7-B407-3CC8B0A2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2554F-BE05-415D-8E66-04054893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111E02-C3E5-4EA9-A4C7-88B10D7A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8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F192-D533-4E3E-A4EE-F0008C36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8E44E-9D2E-42D9-AACF-9BE44A249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3E0295-C5AB-4D9D-B0AC-84B45F964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F49320-2143-4FCF-923B-802AD3D62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656876-E69E-442A-96BD-7D3CD1EEA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7E5E42-7E0A-41C4-85C3-8524AB48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1F6D4E-49EA-4FCA-8F71-4FC58C41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DEFAFD-8A45-4B25-BDF8-97E62AB3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4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91D97-5E35-497D-875E-A8FE62EB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3E4875-D82C-48DC-B327-AECAC6E2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AF5596-45AE-425F-AEDC-A2150E4E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AC668-B3A6-43BA-9B39-59B8BA65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4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35A367-E93F-464F-8313-F46467DF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873E10-1472-4757-B830-D0187821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A48282-D027-419E-A44E-CFF75D5C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9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CDB52-7764-4437-8F6E-CCD8D0E2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4EC60-4452-4F00-9481-6475A334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23141D-812C-431A-BF67-30B1B4BE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E7AF3-CE59-44F5-9619-E2913DFB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59504-97FF-4467-8772-32161EA3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48419D-F8BD-4B7E-92FF-58FC3704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42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9D512-9E37-40D1-A8E6-6A6884E2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2479FA-23E5-49FE-9321-48699963B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1A604E-D146-45A9-B635-29D0FDB6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6AF18B-FFD7-4AED-BF79-CC97F3A4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728A20-4BA2-43FD-B831-FA6F8197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4051B-26A0-471E-A1FE-CA51E240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6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86F98F-3898-4F0F-82BF-FEB0E214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408F7-F2A6-4BC8-98B0-02E6C1E53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EB062-3A98-4F21-B189-78B1ABDEF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9738-5A7A-4BD9-B522-829D0E8A6DE5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014E5-DFA8-4075-A86E-441C78E66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9160F-C1E6-467C-925F-6CE3BEDE9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6A27-5A05-4EC2-AA59-E4ABF874C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6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5AD3A0-29E7-4E07-A9F3-7E1EACF0D10D}"/>
              </a:ext>
            </a:extLst>
          </p:cNvPr>
          <p:cNvSpPr txBox="1"/>
          <p:nvPr/>
        </p:nvSpPr>
        <p:spPr>
          <a:xfrm>
            <a:off x="1140516" y="1684533"/>
            <a:ext cx="9583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00"/>
                </a:solidFill>
                <a:latin typeface="NimbusRomNo9L-Medi"/>
              </a:rPr>
              <a:t>      LIDIA: Lightweight Learned Image Denoising with Instance Adaptation</a:t>
            </a:r>
            <a:br>
              <a:rPr lang="en-US" altLang="zh-CN" sz="3200" dirty="0"/>
            </a:br>
            <a:r>
              <a:rPr lang="en-US" altLang="zh-CN" sz="3200" dirty="0"/>
              <a:t> 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6ED0-15F2-4797-8695-6158765280DE}"/>
              </a:ext>
            </a:extLst>
          </p:cNvPr>
          <p:cNvSpPr txBox="1"/>
          <p:nvPr/>
        </p:nvSpPr>
        <p:spPr>
          <a:xfrm>
            <a:off x="8205024" y="4170349"/>
            <a:ext cx="20193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陈祥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b="1" dirty="0">
                <a:ea typeface="华文楷体" panose="02010600040101010101" pitchFamily="2" charset="-122"/>
              </a:rPr>
              <a:t>2021.04.14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4F98AD-9EFD-4FAB-A841-298091DB63BF}"/>
              </a:ext>
            </a:extLst>
          </p:cNvPr>
          <p:cNvSpPr txBox="1"/>
          <p:nvPr/>
        </p:nvSpPr>
        <p:spPr>
          <a:xfrm>
            <a:off x="801950" y="3142143"/>
            <a:ext cx="992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Gregory </a:t>
            </a:r>
            <a:r>
              <a:rPr lang="en-US" altLang="zh-CN" b="1" dirty="0" err="1"/>
              <a:t>Vaksman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b="1" dirty="0"/>
              <a:t>Michael </a:t>
            </a:r>
            <a:r>
              <a:rPr lang="en-US" altLang="zh-CN" b="1" dirty="0" err="1"/>
              <a:t>Elad</a:t>
            </a:r>
            <a:r>
              <a:rPr lang="en-US" altLang="zh-CN" b="1" dirty="0"/>
              <a:t>,  Peyman </a:t>
            </a:r>
            <a:r>
              <a:rPr lang="en-US" altLang="zh-CN" b="1" dirty="0" err="1"/>
              <a:t>Milanfar</a:t>
            </a:r>
            <a:endParaRPr lang="en-US" altLang="zh-CN" b="1" dirty="0"/>
          </a:p>
          <a:p>
            <a:pPr algn="ctr"/>
            <a:r>
              <a:rPr lang="en-US" altLang="zh-CN" b="1" dirty="0"/>
              <a:t>CS Department - The Technion, Google Research, Google Research</a:t>
            </a:r>
          </a:p>
          <a:p>
            <a:pPr algn="ctr"/>
            <a:r>
              <a:rPr lang="en-US" altLang="zh-CN" b="1" dirty="0"/>
              <a:t>CVPR2020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Filtering Network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6CA97-D3E4-4619-B6ED-2F4399294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68" y="1009326"/>
            <a:ext cx="7857940" cy="2737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B4F29A-DC5F-483F-8473-29F99F94F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06" y="3669567"/>
            <a:ext cx="990600" cy="742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15E7ED-7434-4595-8DC3-FD95AC1C4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718" y="3792721"/>
            <a:ext cx="5915025" cy="4476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A8141C-0196-4232-8BB9-B7322ED4057C}"/>
              </a:ext>
            </a:extLst>
          </p:cNvPr>
          <p:cNvSpPr txBox="1"/>
          <p:nvPr/>
        </p:nvSpPr>
        <p:spPr>
          <a:xfrm>
            <a:off x="802806" y="5342696"/>
            <a:ext cx="9326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Consists of seven FC (Fully Connected) layers of size k × k with batch normalization and </a:t>
            </a:r>
            <a:r>
              <a:rPr lang="en-US" altLang="zh-CN" b="1" dirty="0" err="1"/>
              <a:t>ReLU</a:t>
            </a:r>
            <a:r>
              <a:rPr lang="en-US" altLang="zh-CN" b="1" dirty="0"/>
              <a:t> between each two FC’s.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7ADACB-9C1C-47FD-BE7D-3E351F6DE7F1}"/>
              </a:ext>
            </a:extLst>
          </p:cNvPr>
          <p:cNvSpPr txBox="1"/>
          <p:nvPr/>
        </p:nvSpPr>
        <p:spPr>
          <a:xfrm>
            <a:off x="1812294" y="6042287"/>
            <a:ext cx="24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Weight net input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C7372F-F4D9-4F91-9C11-192DFFD3B10C}"/>
              </a:ext>
            </a:extLst>
          </p:cNvPr>
          <p:cNvSpPr txBox="1"/>
          <p:nvPr/>
        </p:nvSpPr>
        <p:spPr>
          <a:xfrm>
            <a:off x="7081901" y="610976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b="0" i="0" dirty="0">
                <a:effectLst/>
                <a:latin typeface="Arial" panose="020B0604020202020204" pitchFamily="34" charset="0"/>
              </a:rPr>
              <a:t>β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is learned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AF7A27-8CC3-4610-8247-AC629F955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2391" y="6069592"/>
            <a:ext cx="2894537" cy="3185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84FD55-8A9B-4902-91E0-CF4A9DE60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7484" y="3874767"/>
            <a:ext cx="1217730" cy="28358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62A598E-007D-41D7-9657-10559BAC8DD8}"/>
              </a:ext>
            </a:extLst>
          </p:cNvPr>
          <p:cNvSpPr txBox="1"/>
          <p:nvPr/>
        </p:nvSpPr>
        <p:spPr>
          <a:xfrm>
            <a:off x="2347043" y="4353901"/>
            <a:ext cx="6587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W</a:t>
            </a:r>
            <a:r>
              <a:rPr lang="en-US" altLang="zh-CN" sz="1200" b="1" dirty="0"/>
              <a:t>i</a:t>
            </a:r>
            <a:r>
              <a:rPr lang="en-US" altLang="zh-CN" b="1" dirty="0"/>
              <a:t> </a:t>
            </a:r>
            <a:r>
              <a:rPr lang="en-US" altLang="zh-CN" b="1" i="0" dirty="0">
                <a:effectLst/>
              </a:rPr>
              <a:t>express the network’s belief regarding </a:t>
            </a:r>
            <a:r>
              <a:rPr lang="en-US" altLang="zh-CN" b="1" i="0" dirty="0" err="1">
                <a:effectLst/>
              </a:rPr>
              <a:t>therelevance</a:t>
            </a:r>
            <a:r>
              <a:rPr lang="en-US" altLang="zh-CN" b="1" i="0" dirty="0">
                <a:effectLst/>
              </a:rPr>
              <a:t> of each of the neighbor patches to the denoising process.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795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Filtering Network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077F4C-7E05-4F5D-BAD8-90C116EC3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70" y="2331182"/>
            <a:ext cx="6229350" cy="2247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822F63-4687-4D53-A4AE-F8E84B898743}"/>
              </a:ext>
            </a:extLst>
          </p:cNvPr>
          <p:cNvSpPr txBox="1"/>
          <p:nvPr/>
        </p:nvSpPr>
        <p:spPr>
          <a:xfrm>
            <a:off x="650289" y="124285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1) A basic component </a:t>
            </a:r>
          </a:p>
          <a:p>
            <a:r>
              <a:rPr lang="en-US" altLang="zh-CN" b="1" dirty="0"/>
              <a:t>TRT (Transform–</a:t>
            </a:r>
            <a:r>
              <a:rPr lang="en-US" altLang="zh-CN" b="1" dirty="0" err="1"/>
              <a:t>ReLU</a:t>
            </a:r>
            <a:r>
              <a:rPr lang="en-US" altLang="zh-CN" b="1" dirty="0"/>
              <a:t>–Transform) block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B276C5C-489B-43B1-B110-18D2FE204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460" y="3944783"/>
            <a:ext cx="1781175" cy="400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DC6BE1-EAC9-4E83-848C-EC025E744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89" y="3944783"/>
            <a:ext cx="2466375" cy="2485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7C5B08F-9625-4FE7-9ACF-DE04A5F51763}"/>
              </a:ext>
            </a:extLst>
          </p:cNvPr>
          <p:cNvSpPr txBox="1"/>
          <p:nvPr/>
        </p:nvSpPr>
        <p:spPr>
          <a:xfrm>
            <a:off x="650289" y="4492776"/>
            <a:ext cx="657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W1 and W2 operate in the spatial and the similarity domains.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7A79B6-14E1-4574-BDD5-3792B395F43B}"/>
              </a:ext>
            </a:extLst>
          </p:cNvPr>
          <p:cNvSpPr txBox="1"/>
          <p:nvPr/>
        </p:nvSpPr>
        <p:spPr>
          <a:xfrm>
            <a:off x="537148" y="5229133"/>
            <a:ext cx="10040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2) Another basic component: TBR</a:t>
            </a:r>
          </a:p>
          <a:p>
            <a:r>
              <a:rPr lang="en-US" altLang="zh-CN" b="1" dirty="0"/>
              <a:t>TBR is a version of TR with batch normalization added before the </a:t>
            </a:r>
            <a:r>
              <a:rPr lang="en-US" altLang="zh-CN" b="1" dirty="0" err="1"/>
              <a:t>ReLU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E2B2E2-0B1C-4A75-B15A-2538004DE15F}"/>
              </a:ext>
            </a:extLst>
          </p:cNvPr>
          <p:cNvSpPr txBox="1"/>
          <p:nvPr/>
        </p:nvSpPr>
        <p:spPr>
          <a:xfrm>
            <a:off x="650289" y="2008718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</a:t>
            </a:r>
            <a:r>
              <a:rPr lang="en-US" altLang="zh-CN" b="1" i="0" dirty="0">
                <a:effectLst/>
              </a:rPr>
              <a:t>ollows the classic Thresholding algorithm in sparse approximation theory in which denoising is obtained by transforming the incoming signal, discarding of small entries(this way getting a sparse representation), and applying an inverse transform that returns to the signal domain.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1717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Filtering Network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F22D43-7029-473D-8BED-E39935210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574" y="1869967"/>
            <a:ext cx="5610225" cy="2552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822F63-4687-4D53-A4AE-F8E84B898743}"/>
              </a:ext>
            </a:extLst>
          </p:cNvPr>
          <p:cNvSpPr txBox="1"/>
          <p:nvPr/>
        </p:nvSpPr>
        <p:spPr>
          <a:xfrm>
            <a:off x="896282" y="1700592"/>
            <a:ext cx="5075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Another component: Aggregation block (AGG).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3645C0-267A-431F-8789-00D0145B4C87}"/>
              </a:ext>
            </a:extLst>
          </p:cNvPr>
          <p:cNvSpPr txBox="1"/>
          <p:nvPr/>
        </p:nvSpPr>
        <p:spPr>
          <a:xfrm>
            <a:off x="780873" y="2976215"/>
            <a:ext cx="57116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1) This block imposes consistency between overlapping patches {</a:t>
            </a:r>
            <a:r>
              <a:rPr lang="en-US" altLang="zh-CN" sz="2400" b="1" dirty="0" err="1"/>
              <a:t>zi</a:t>
            </a:r>
            <a:r>
              <a:rPr lang="en-US" altLang="zh-CN" sz="2400" b="1" dirty="0"/>
              <a:t>} by combining them to a temporary image </a:t>
            </a:r>
            <a:r>
              <a:rPr lang="en-US" altLang="zh-CN" sz="2400" b="1" dirty="0" err="1"/>
              <a:t>xtmp</a:t>
            </a:r>
            <a:r>
              <a:rPr lang="en-US" altLang="zh-CN" sz="2400" b="1" dirty="0"/>
              <a:t> using plain averaging.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2) extracting them back from the obtained image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31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Filtering Network</a:t>
            </a:r>
            <a:endParaRPr lang="zh-CN" altLang="en-US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1E7BD6-6D2B-49B3-85B8-BEE950F2D763}"/>
              </a:ext>
            </a:extLst>
          </p:cNvPr>
          <p:cNvSpPr txBox="1"/>
          <p:nvPr/>
        </p:nvSpPr>
        <p:spPr>
          <a:xfrm>
            <a:off x="1089736" y="140578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output of any TR or TBR component is in the feature</a:t>
            </a:r>
          </a:p>
          <a:p>
            <a:r>
              <a:rPr lang="en-US" altLang="zh-CN" b="1" dirty="0"/>
              <a:t>domain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18352A-113B-43E4-A41D-5D0DB0FA7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9" y="3841854"/>
            <a:ext cx="6955377" cy="2423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16E8FD-4576-4024-B205-3492B3C0A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736" y="2160964"/>
            <a:ext cx="64484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5ACC29-5DCA-456B-9994-6AAA9AF2C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736" y="2702214"/>
            <a:ext cx="1047750" cy="4476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DCA230B-54FD-4F04-8806-BA1D0EE81D9E}"/>
              </a:ext>
            </a:extLst>
          </p:cNvPr>
          <p:cNvSpPr txBox="1"/>
          <p:nvPr/>
        </p:nvSpPr>
        <p:spPr>
          <a:xfrm>
            <a:off x="2139240" y="264416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transforms the AGG output back to the feature space, while imposing </a:t>
            </a:r>
            <a:r>
              <a:rPr lang="en-US" altLang="zh-CN" b="1" dirty="0" err="1"/>
              <a:t>sparsit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0E9E7-36CF-457E-AF24-63AEF01D7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818" y="3318055"/>
            <a:ext cx="933450" cy="381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07ABDFE-B5D4-41AF-83FD-730A929AA3C3}"/>
              </a:ext>
            </a:extLst>
          </p:cNvPr>
          <p:cNvSpPr txBox="1"/>
          <p:nvPr/>
        </p:nvSpPr>
        <p:spPr>
          <a:xfrm>
            <a:off x="5870268" y="3473923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operates on </a:t>
            </a:r>
            <a:r>
              <a:rPr lang="en-US" altLang="zh-CN" b="1" i="0" dirty="0" err="1">
                <a:effectLst/>
                <a:latin typeface="Arial" panose="020B0604020202020204" pitchFamily="34" charset="0"/>
              </a:rPr>
              <a:t>downsampled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 patches, </a:t>
            </a:r>
            <a:r>
              <a:rPr lang="en-US" altLang="zh-CN" b="1" i="0" dirty="0" err="1">
                <a:effectLst/>
                <a:latin typeface="Arial" panose="020B0604020202020204" pitchFamily="34" charset="0"/>
              </a:rPr>
              <a:t>combinationand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 extraction is done with stride= 2</a:t>
            </a:r>
            <a:br>
              <a:rPr lang="en-US" altLang="zh-CN" b="1" dirty="0"/>
            </a:b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90EF54-2E27-4ADF-942C-FA6CAD0AA075}"/>
              </a:ext>
            </a:extLst>
          </p:cNvPr>
          <p:cNvSpPr txBox="1"/>
          <p:nvPr/>
        </p:nvSpPr>
        <p:spPr>
          <a:xfrm>
            <a:off x="5945080" y="5649518"/>
            <a:ext cx="65162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</a:t>
            </a:r>
            <a:r>
              <a:rPr lang="en-US" altLang="zh-CN" b="1" i="0" dirty="0">
                <a:effectLst/>
              </a:rPr>
              <a:t>educed at the cost of a slight degradation in </a:t>
            </a:r>
            <a:r>
              <a:rPr lang="en-US" altLang="zh-CN" b="1" i="0" dirty="0" err="1">
                <a:effectLst/>
              </a:rPr>
              <a:t>performanceby</a:t>
            </a:r>
            <a:r>
              <a:rPr lang="en-US" altLang="zh-CN" b="1" i="0" dirty="0">
                <a:effectLst/>
              </a:rPr>
              <a:t> removing theTBR1,TBR(2)1 and TBR3 components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964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Image Adaptation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90DB17-AC0D-455B-9F9F-10F058A69464}"/>
              </a:ext>
            </a:extLst>
          </p:cNvPr>
          <p:cNvSpPr txBox="1"/>
          <p:nvPr/>
        </p:nvSpPr>
        <p:spPr>
          <a:xfrm>
            <a:off x="968770" y="2232027"/>
            <a:ext cx="8893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If this machine is not adapted to the incoming image, which might deviate from the general statistics of the training corpus, or could</a:t>
            </a:r>
          </a:p>
          <a:p>
            <a:r>
              <a:rPr lang="en-US" altLang="zh-CN" b="1" dirty="0"/>
              <a:t>have an inner structure that is not fully exploited. </a:t>
            </a:r>
          </a:p>
          <a:p>
            <a:r>
              <a:rPr lang="en-US" altLang="zh-CN" b="1" dirty="0"/>
              <a:t>This lack of adaptation may imply reduced denoising performance.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FCF019-7941-4D5B-8A5D-166D570268C9}"/>
              </a:ext>
            </a:extLst>
          </p:cNvPr>
          <p:cNvSpPr txBox="1"/>
          <p:nvPr/>
        </p:nvSpPr>
        <p:spPr>
          <a:xfrm>
            <a:off x="968770" y="4298563"/>
            <a:ext cx="9986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Recent deep learning based methods adopted this approach, training on the corrupted image. However, their obtained performance tends to be non-competitive with fully supervised schemes.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D89D10-B9A1-47AE-9680-356CA63C2F49}"/>
              </a:ext>
            </a:extLst>
          </p:cNvPr>
          <p:cNvSpPr txBox="1"/>
          <p:nvPr/>
        </p:nvSpPr>
        <p:spPr>
          <a:xfrm>
            <a:off x="968770" y="1367807"/>
            <a:ext cx="10565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Capable of removing white additive Gaussian noise from all images by applying the same set of computations to all images.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EA08DB-88E7-4C37-BEA3-1D2A6251B99B}"/>
              </a:ext>
            </a:extLst>
          </p:cNvPr>
          <p:cNvSpPr txBox="1"/>
          <p:nvPr/>
        </p:nvSpPr>
        <p:spPr>
          <a:xfrm>
            <a:off x="968770" y="5490193"/>
            <a:ext cx="9355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Deep regression machines benefit from both supervised and single-image unsupervised training techniques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4175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30096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970710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Image Adaptation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90DB17-AC0D-455B-9F9F-10F058A69464}"/>
              </a:ext>
            </a:extLst>
          </p:cNvPr>
          <p:cNvSpPr txBox="1"/>
          <p:nvPr/>
        </p:nvSpPr>
        <p:spPr>
          <a:xfrm>
            <a:off x="1145222" y="1499391"/>
            <a:ext cx="889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1) denoising the input image regularly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FCF019-7941-4D5B-8A5D-166D570268C9}"/>
              </a:ext>
            </a:extLst>
          </p:cNvPr>
          <p:cNvSpPr txBox="1"/>
          <p:nvPr/>
        </p:nvSpPr>
        <p:spPr>
          <a:xfrm>
            <a:off x="1145222" y="3438131"/>
            <a:ext cx="3842131" cy="531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 </a:t>
            </a:r>
            <a:r>
              <a:rPr lang="en-US" altLang="zh-CN" sz="2800" b="1" dirty="0"/>
              <a:t>Internal adaptation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D89D10-B9A1-47AE-9680-356CA63C2F49}"/>
              </a:ext>
            </a:extLst>
          </p:cNvPr>
          <p:cNvSpPr txBox="1"/>
          <p:nvPr/>
        </p:nvSpPr>
        <p:spPr>
          <a:xfrm>
            <a:off x="1089736" y="963675"/>
            <a:ext cx="5799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External Adaptation </a:t>
            </a:r>
            <a:r>
              <a:rPr lang="zh-CN" altLang="en-US" b="1" dirty="0"/>
              <a:t>类似 </a:t>
            </a:r>
            <a:r>
              <a:rPr lang="en-US" altLang="zh-CN" b="1" dirty="0"/>
              <a:t>transfer learning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9FD2D-5EBD-438C-A595-13545EA05CAB}"/>
              </a:ext>
            </a:extLst>
          </p:cNvPr>
          <p:cNvSpPr txBox="1"/>
          <p:nvPr/>
        </p:nvSpPr>
        <p:spPr>
          <a:xfrm>
            <a:off x="6404483" y="2861030"/>
            <a:ext cx="5633637" cy="95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combine knowledge learned from an external dataset with knowledge that lies in the currently processed image, all while avoiding overfitting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E323C9-AAA2-4463-AAF1-421F402BD388}"/>
              </a:ext>
            </a:extLst>
          </p:cNvPr>
          <p:cNvSpPr txBox="1"/>
          <p:nvPr/>
        </p:nvSpPr>
        <p:spPr>
          <a:xfrm>
            <a:off x="1155578" y="1894651"/>
            <a:ext cx="9880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2) the network is re-trained and updated for few epochs.  </a:t>
            </a:r>
          </a:p>
          <a:p>
            <a:r>
              <a:rPr lang="en-US" altLang="zh-CN" b="1" dirty="0"/>
              <a:t>seek (e.g., using Google image search) one or few other images closely related to the processed one, and re-train the network on this small set of clean images (and their noisy versions). 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B9D001-2935-4CE3-9875-08A3430E6E42}"/>
              </a:ext>
            </a:extLst>
          </p:cNvPr>
          <p:cNvSpPr txBox="1"/>
          <p:nvPr/>
        </p:nvSpPr>
        <p:spPr>
          <a:xfrm>
            <a:off x="1130468" y="449316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2) network is re-trained on the denoised image itself using a loss function of the form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AF872E-29EC-452A-9D7C-EC350143A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578" y="5342642"/>
            <a:ext cx="2124075" cy="447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F51C85-9584-4FF6-94B3-8FA7A8238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103" y="5341210"/>
            <a:ext cx="1619250" cy="4953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FB87944-C725-4CBC-9BE0-0C7DCDFD7440}"/>
              </a:ext>
            </a:extLst>
          </p:cNvPr>
          <p:cNvSpPr txBox="1"/>
          <p:nvPr/>
        </p:nvSpPr>
        <p:spPr>
          <a:xfrm>
            <a:off x="5128711" y="5368500"/>
            <a:ext cx="257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n is a synthetic noise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54360D-C0A7-46D8-9C4A-79E5BD6D216E}"/>
              </a:ext>
            </a:extLst>
          </p:cNvPr>
          <p:cNvSpPr txBox="1"/>
          <p:nvPr/>
        </p:nvSpPr>
        <p:spPr>
          <a:xfrm>
            <a:off x="1292166" y="6142490"/>
            <a:ext cx="925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最后： </a:t>
            </a:r>
            <a:r>
              <a:rPr lang="en-US" altLang="zh-CN" b="1" dirty="0" err="1"/>
              <a:t>enoising</a:t>
            </a:r>
            <a:r>
              <a:rPr lang="en-US" altLang="zh-CN" b="1" dirty="0"/>
              <a:t> the input image by the updated network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A32197-9F0A-48F4-A710-67023F887A33}"/>
              </a:ext>
            </a:extLst>
          </p:cNvPr>
          <p:cNvSpPr txBox="1"/>
          <p:nvPr/>
        </p:nvSpPr>
        <p:spPr>
          <a:xfrm>
            <a:off x="1155578" y="3996970"/>
            <a:ext cx="889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1) denoising the input image regularly</a:t>
            </a:r>
          </a:p>
        </p:txBody>
      </p:sp>
    </p:spTree>
    <p:extLst>
      <p:ext uri="{BB962C8B-B14F-4D97-AF65-F5344CB8AC3E}">
        <p14:creationId xmlns:p14="http://schemas.microsoft.com/office/powerpoint/2010/main" val="427361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1007665" y="3655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Image Adaptation</a:t>
            </a:r>
            <a:endParaRPr lang="zh-CN" altLang="en-US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D89D10-B9A1-47AE-9680-356CA63C2F49}"/>
              </a:ext>
            </a:extLst>
          </p:cNvPr>
          <p:cNvSpPr txBox="1"/>
          <p:nvPr/>
        </p:nvSpPr>
        <p:spPr>
          <a:xfrm>
            <a:off x="1145223" y="1064734"/>
            <a:ext cx="10677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External adaptation </a:t>
            </a:r>
          </a:p>
          <a:p>
            <a:endParaRPr lang="en-US" altLang="zh-CN" b="1" dirty="0"/>
          </a:p>
          <a:p>
            <a:r>
              <a:rPr lang="en-US" altLang="zh-CN" b="1" dirty="0"/>
              <a:t>Be chosen when handling images with special content that is not well represented in the training set. For example, this mode could be applied on non-natural images such as scanned documents.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5D48D7-0DD8-4D2B-A79D-B119C6D7F290}"/>
              </a:ext>
            </a:extLst>
          </p:cNvPr>
          <p:cNvSpPr txBox="1"/>
          <p:nvPr/>
        </p:nvSpPr>
        <p:spPr>
          <a:xfrm>
            <a:off x="1145223" y="2349508"/>
            <a:ext cx="10943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External adaptation gains substantial improvement of more than 1dB in terms of PSNR.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5FF2E5-170E-4B6B-9C2D-58EC08DE265B}"/>
              </a:ext>
            </a:extLst>
          </p:cNvPr>
          <p:cNvSpPr txBox="1"/>
          <p:nvPr/>
        </p:nvSpPr>
        <p:spPr>
          <a:xfrm>
            <a:off x="1145223" y="4392603"/>
            <a:ext cx="10943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Internal adaptation becomes effective when the incoming image is characterized by a high level of self-similarity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C7FCA8-2107-4157-B232-FE4C901AF472}"/>
              </a:ext>
            </a:extLst>
          </p:cNvPr>
          <p:cNvSpPr txBox="1"/>
          <p:nvPr/>
        </p:nvSpPr>
        <p:spPr>
          <a:xfrm>
            <a:off x="1145223" y="5189185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gains a notable improvement of almost 0.3dB in PSNR on average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4877CB-487F-427F-9243-BE352812AA47}"/>
              </a:ext>
            </a:extLst>
          </p:cNvPr>
          <p:cNvSpPr txBox="1"/>
          <p:nvPr/>
        </p:nvSpPr>
        <p:spPr>
          <a:xfrm>
            <a:off x="1145223" y="2896529"/>
            <a:ext cx="9321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Our external adaptation requires a single network for all images, requires less training images.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7678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25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Experimental Results: Universal Denoising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1163E0-C6D2-4FA3-BDD0-CBCC055A7148}"/>
              </a:ext>
            </a:extLst>
          </p:cNvPr>
          <p:cNvSpPr txBox="1"/>
          <p:nvPr/>
        </p:nvSpPr>
        <p:spPr>
          <a:xfrm>
            <a:off x="756822" y="1134585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Start with denoising experiments in which the noise is Gaussian white of known variance.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6DBE4E-6053-433E-B43E-0AC60226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80916"/>
            <a:ext cx="5695950" cy="4552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3FD808-9EB0-4F09-B6B0-512241A68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48" y="1926149"/>
            <a:ext cx="5676900" cy="33813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64F282-0E02-46CB-BC21-D4202E3CED9D}"/>
              </a:ext>
            </a:extLst>
          </p:cNvPr>
          <p:cNvSpPr txBox="1"/>
          <p:nvPr/>
        </p:nvSpPr>
        <p:spPr>
          <a:xfrm>
            <a:off x="6723757" y="1108911"/>
            <a:ext cx="5128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best within the lightweight category, achieving a similar performance as </a:t>
            </a:r>
            <a:r>
              <a:rPr lang="en-US" altLang="zh-CN" b="1" dirty="0" err="1"/>
              <a:t>CDnCNN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EBB279-92E3-4D3E-80F0-9C1C87C38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23" y="5231324"/>
            <a:ext cx="56197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Results-Gray Image</a:t>
            </a:r>
            <a:endParaRPr lang="zh-CN" altLang="en-US" sz="3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FB6AED-7CDF-46CC-9E30-71C495D98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060" y="1179219"/>
            <a:ext cx="5486059" cy="25681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82890A-A8B3-40A5-87D4-1A787F2AD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300" y="3747383"/>
            <a:ext cx="5966729" cy="31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 color Image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5AFA8-9076-4DFF-BF4C-084A2CC8AE88}"/>
              </a:ext>
            </a:extLst>
          </p:cNvPr>
          <p:cNvSpPr txBox="1"/>
          <p:nvPr/>
        </p:nvSpPr>
        <p:spPr>
          <a:xfrm>
            <a:off x="665477" y="1000604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For denoising of color images we use 3D patches of size 5 × 5 × 3 and increase the size of the matrices W1 from (49 × 64, 64 × 64, 64 × 49) to (75 × 80, 80 × 80, 80 × 75) accordingly, which increases the total number of our network’s parameters to 94K. The nearest neighbor search is done using the Luminance component, Y = 0.2989R+ 0.5870G+ 0.1140B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DE3695-3EDF-47AE-A524-A6FA00075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57" y="3031929"/>
            <a:ext cx="5762625" cy="3095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FE0E6-1A8E-4C4F-8EC2-C62527C6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930" y="963676"/>
            <a:ext cx="4722922" cy="58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28124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Contributions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9E2B76-1D90-4701-9CDC-AA5BD3E837D3}"/>
              </a:ext>
            </a:extLst>
          </p:cNvPr>
          <p:cNvSpPr txBox="1"/>
          <p:nvPr/>
        </p:nvSpPr>
        <p:spPr>
          <a:xfrm>
            <a:off x="858939" y="1579654"/>
            <a:ext cx="10474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1) Proposes a lightweight learnable architecture for image denoising, using a combination of supervised and unsupervised training of it.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BAD89E-56E8-4DCE-91DE-2C72F2E21C08}"/>
              </a:ext>
            </a:extLst>
          </p:cNvPr>
          <p:cNvSpPr txBox="1"/>
          <p:nvPr/>
        </p:nvSpPr>
        <p:spPr>
          <a:xfrm>
            <a:off x="858939" y="2973995"/>
            <a:ext cx="10474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2) Introduce a multi-scale treatment that combats spatial artifacts, especially noticeable in smooth regions.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1D96F6-D32A-44E1-A266-D927EA131162}"/>
              </a:ext>
            </a:extLst>
          </p:cNvPr>
          <p:cNvSpPr txBox="1"/>
          <p:nvPr/>
        </p:nvSpPr>
        <p:spPr>
          <a:xfrm>
            <a:off x="858939" y="3992730"/>
            <a:ext cx="10474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3) network is more effective by operating in the</a:t>
            </a:r>
          </a:p>
          <a:p>
            <a:r>
              <a:rPr lang="en-US" altLang="zh-CN" sz="2800" b="1" dirty="0"/>
              <a:t>residual domain.</a:t>
            </a:r>
          </a:p>
          <a:p>
            <a:r>
              <a:rPr lang="en-US" altLang="zh-CN" sz="2800" b="1" dirty="0"/>
              <a:t>4) gives near-SOTA results while using a very</a:t>
            </a:r>
          </a:p>
          <a:p>
            <a:r>
              <a:rPr lang="en-US" altLang="zh-CN" sz="2800" b="1" dirty="0"/>
              <a:t>small number of parameters to be tuned 2</a:t>
            </a:r>
          </a:p>
        </p:txBody>
      </p:sp>
    </p:spTree>
    <p:extLst>
      <p:ext uri="{BB962C8B-B14F-4D97-AF65-F5344CB8AC3E}">
        <p14:creationId xmlns:p14="http://schemas.microsoft.com/office/powerpoint/2010/main" val="178757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 color Image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481AA-69E9-47E1-9329-8E73AC70F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734" y="1225202"/>
            <a:ext cx="9275792" cy="43472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231866-608A-43D7-8B4C-37A2E848C0F4}"/>
              </a:ext>
            </a:extLst>
          </p:cNvPr>
          <p:cNvSpPr txBox="1"/>
          <p:nvPr/>
        </p:nvSpPr>
        <p:spPr>
          <a:xfrm>
            <a:off x="889141" y="5632798"/>
            <a:ext cx="10060125" cy="932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Less artifacts and preserve more details than those of BM3D. </a:t>
            </a:r>
          </a:p>
          <a:p>
            <a:r>
              <a:rPr lang="en-US" altLang="zh-CN" b="1" dirty="0"/>
              <a:t>In comparison to </a:t>
            </a:r>
            <a:r>
              <a:rPr lang="en-US" altLang="zh-CN" b="1" dirty="0" err="1"/>
              <a:t>NLNet</a:t>
            </a:r>
            <a:r>
              <a:rPr lang="en-US" altLang="zh-CN" b="1" dirty="0"/>
              <a:t>, better in high noise levels due to our multiscale treatment, recovering large repeating element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487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 color Image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46577-43D1-436B-B3A2-079958492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43" y="1409120"/>
            <a:ext cx="10693809" cy="48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 color Image</a:t>
            </a:r>
            <a:endParaRPr lang="zh-CN" altLang="en-US" sz="3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555135-7DB8-4ADD-A75D-AFD59B396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329" y="1282601"/>
            <a:ext cx="9365492" cy="52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0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645" y="354172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150577" y="414917"/>
            <a:ext cx="1023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 between LIDIA and LIDIA-S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205C3-E274-473A-89A5-EDAF7E88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904" y="2272152"/>
            <a:ext cx="6038850" cy="2619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53C6FB-F097-4565-8243-D162ED9E7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13" y="2081290"/>
            <a:ext cx="4396766" cy="2071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FD6EC0-B032-4F39-8ED5-E53A594849A3}"/>
              </a:ext>
            </a:extLst>
          </p:cNvPr>
          <p:cNvSpPr txBox="1"/>
          <p:nvPr/>
        </p:nvSpPr>
        <p:spPr>
          <a:xfrm>
            <a:off x="986913" y="4910723"/>
            <a:ext cx="10473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LIDIA-S :removing the TBR1, TBR(2) 1 and TBR3 components. The resulting smaller network, denoted by LIDIA-S, contains 30% less parameters than the original LIDIA architecture.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78816-13B0-4BFF-AACD-4C4347C6826A}"/>
              </a:ext>
            </a:extLst>
          </p:cNvPr>
          <p:cNvSpPr txBox="1"/>
          <p:nvPr/>
        </p:nvSpPr>
        <p:spPr>
          <a:xfrm>
            <a:off x="668045" y="1134584"/>
            <a:ext cx="11228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Two versions of it, LIDIA and LIDIA-S. The second is a simplified network with slightly weaker performance (see more below). 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2F08FE-E89F-4C7C-A00A-BB0B5EF1B087}"/>
              </a:ext>
            </a:extLst>
          </p:cNvPr>
          <p:cNvSpPr txBox="1"/>
          <p:nvPr/>
        </p:nvSpPr>
        <p:spPr>
          <a:xfrm>
            <a:off x="7870054" y="1811124"/>
            <a:ext cx="251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unknown noise level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6941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914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 between LIDIA and LIDIA-S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7E19C3-D1E2-41D3-9600-68F7FB6F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59" y="2169099"/>
            <a:ext cx="4627803" cy="40807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43AA5-CD17-47AF-942A-145C86CDF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602" y="1864005"/>
            <a:ext cx="4130564" cy="47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616670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79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Experimental Results: Network Adaptation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962A41-B471-4AB6-B0F5-1DAE99D2438D}"/>
              </a:ext>
            </a:extLst>
          </p:cNvPr>
          <p:cNvSpPr txBox="1"/>
          <p:nvPr/>
        </p:nvSpPr>
        <p:spPr>
          <a:xfrm>
            <a:off x="1078486" y="1227074"/>
            <a:ext cx="10576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All adaptation results are obtained via 5 epochs, requiring few minutes (depending on the image size) on Nvidia GeForce GTX 1080 </a:t>
            </a:r>
            <a:r>
              <a:rPr lang="en-US" altLang="zh-CN" b="1" dirty="0" err="1"/>
              <a:t>Ti</a:t>
            </a:r>
            <a:r>
              <a:rPr lang="en-US" altLang="zh-CN" b="1" dirty="0"/>
              <a:t> GPU.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7BE3F4-D358-4907-AA09-03645221659E}"/>
              </a:ext>
            </a:extLst>
          </p:cNvPr>
          <p:cNvSpPr txBox="1"/>
          <p:nvPr/>
        </p:nvSpPr>
        <p:spPr>
          <a:xfrm>
            <a:off x="1078485" y="1926032"/>
            <a:ext cx="10576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adaptation does not require early stopping – over-training the network leads to similar and sometimes better results.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294121-07A1-49C0-9F30-50912A8427F2}"/>
              </a:ext>
            </a:extLst>
          </p:cNvPr>
          <p:cNvSpPr txBox="1"/>
          <p:nvPr/>
        </p:nvSpPr>
        <p:spPr>
          <a:xfrm>
            <a:off x="1078485" y="2672239"/>
            <a:ext cx="1082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External adaptation is useful when the input image deviates from the statistics of the training image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AD9CE7-B98C-4098-8356-81670CAD3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64" y="3357341"/>
            <a:ext cx="3362988" cy="26650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1EB091-AA3F-4474-A445-FF11F31D0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020" y="3357341"/>
            <a:ext cx="3498728" cy="30947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D133CF-AF10-446A-B61C-47F11DB08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041" y="3357341"/>
            <a:ext cx="4778252" cy="25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6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775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 external adaption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E5632-102A-4F30-80C8-43D4BFDDC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964" y="1107415"/>
            <a:ext cx="5574071" cy="53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91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 Internal adaptation 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B0BF7-7601-4948-B89D-2DE4ACEC5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311" y="1390324"/>
            <a:ext cx="5572125" cy="1952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84BDC2-5844-485E-BDD3-3EE4814B2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786" y="3795273"/>
            <a:ext cx="5581650" cy="15811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08B6CE-65CD-4D5D-A71F-706DAC3542A5}"/>
              </a:ext>
            </a:extLst>
          </p:cNvPr>
          <p:cNvSpPr txBox="1"/>
          <p:nvPr/>
        </p:nvSpPr>
        <p:spPr>
          <a:xfrm>
            <a:off x="993192" y="5583861"/>
            <a:ext cx="10661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This difference can be attributed to the pronounced self similarity that is inherent in the Urban100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3960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8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 Internal adaptation 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60EF83-E3B2-4056-842F-7F8E12F692C2}"/>
              </a:ext>
            </a:extLst>
          </p:cNvPr>
          <p:cNvSpPr txBox="1"/>
          <p:nvPr/>
        </p:nvSpPr>
        <p:spPr>
          <a:xfrm>
            <a:off x="774577" y="1244292"/>
            <a:ext cx="550957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As evident from Figure 7a, </a:t>
            </a:r>
          </a:p>
          <a:p>
            <a:r>
              <a:rPr lang="en-US" altLang="zh-CN" b="1" dirty="0"/>
              <a:t>internal adaptation is not always successful,</a:t>
            </a:r>
          </a:p>
          <a:p>
            <a:r>
              <a:rPr lang="en-US" altLang="zh-CN" b="1" dirty="0"/>
              <a:t>and it may lead to slightly decreased PSNR.</a:t>
            </a:r>
          </a:p>
          <a:p>
            <a:endParaRPr lang="en-US" altLang="zh-CN" b="1" dirty="0"/>
          </a:p>
          <a:p>
            <a:r>
              <a:rPr lang="en-US" altLang="zh-CN" b="1" dirty="0"/>
              <a:t>However, among the 168 test images (BSD68 and Urban100)</a:t>
            </a:r>
          </a:p>
          <a:p>
            <a:r>
              <a:rPr lang="en-US" altLang="zh-CN" b="1" dirty="0"/>
              <a:t>only </a:t>
            </a:r>
            <a:r>
              <a:rPr lang="en-US" altLang="zh-CN" sz="2800" b="1" dirty="0"/>
              <a:t>two</a:t>
            </a:r>
            <a:r>
              <a:rPr lang="en-US" altLang="zh-CN" b="1" dirty="0"/>
              <a:t> such failures were encountered, both leading to a degradation of 0.02dB. We conclude that internal adaptation is robust and cannot do much harm.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58D8C6-5260-4213-9375-799493E2D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75" y="2185987"/>
            <a:ext cx="5429250" cy="24860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919DBA-87CF-4071-8351-170B0860C8FD}"/>
              </a:ext>
            </a:extLst>
          </p:cNvPr>
          <p:cNvSpPr txBox="1"/>
          <p:nvPr/>
        </p:nvSpPr>
        <p:spPr>
          <a:xfrm>
            <a:off x="774577" y="4668319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Failures usually do not cause performance degradation, indicating that these procedures, in the context of being deployed on a lightweight network, do not overfit. </a:t>
            </a:r>
          </a:p>
        </p:txBody>
      </p:sp>
    </p:spTree>
    <p:extLst>
      <p:ext uri="{BB962C8B-B14F-4D97-AF65-F5344CB8AC3E}">
        <p14:creationId xmlns:p14="http://schemas.microsoft.com/office/powerpoint/2010/main" val="103863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9139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Results- Internal adaptation 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A09C19-5B75-45D7-A009-159008351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760" y="1784647"/>
            <a:ext cx="3505200" cy="4133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DB13E1-CD56-40A4-BA6B-03B2D5B16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377" y="2133600"/>
            <a:ext cx="3800475" cy="2590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8AE963-B6F9-47E2-97CB-942EDB21C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85" y="1713209"/>
            <a:ext cx="3495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421738" y="12372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The second novelty</a:t>
            </a:r>
            <a:endParaRPr lang="zh-CN" altLang="en-US" sz="3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123F48-3368-475B-B093-9CD7156570BA}"/>
              </a:ext>
            </a:extLst>
          </p:cNvPr>
          <p:cNvSpPr txBox="1"/>
          <p:nvPr/>
        </p:nvSpPr>
        <p:spPr>
          <a:xfrm>
            <a:off x="889792" y="912072"/>
            <a:ext cx="8737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we present two ways for updating the universal </a:t>
            </a:r>
            <a:r>
              <a:rPr lang="en-US" altLang="zh-CN" sz="2400" b="1" dirty="0" err="1"/>
              <a:t>network</a:t>
            </a:r>
            <a:r>
              <a:rPr lang="en-US" altLang="zh-CN" sz="2400" b="1" dirty="0"/>
              <a:t> for any incoming image, so as to further improve its denoised result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83E7E5-CC17-4CE3-8F24-31E16FFB6D2F}"/>
              </a:ext>
            </a:extLst>
          </p:cNvPr>
          <p:cNvSpPr txBox="1"/>
          <p:nvPr/>
        </p:nvSpPr>
        <p:spPr>
          <a:xfrm>
            <a:off x="965438" y="2315977"/>
            <a:ext cx="87378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romanLcParenBoth"/>
            </a:pPr>
            <a:r>
              <a:rPr lang="en-US" altLang="zh-CN" sz="2400" b="1" dirty="0"/>
              <a:t>A universally trained denoiser is necessarily less effective when handling images falling outside the training-set statistics; </a:t>
            </a:r>
          </a:p>
          <a:p>
            <a:pPr marL="514350" indent="-514350">
              <a:buAutoNum type="romanLcParenBoth"/>
            </a:pPr>
            <a:r>
              <a:rPr lang="en-US" altLang="zh-CN" sz="2400" b="1" dirty="0"/>
              <a:t>While our universal denoiser does exploit self similarity, this can be further boosted for images with pronounced repetitions</a:t>
            </a:r>
          </a:p>
          <a:p>
            <a:pPr marL="514350" indent="-514350">
              <a:buAutoNum type="romanLcParenBoth"/>
            </a:pPr>
            <a:r>
              <a:rPr lang="en-US" altLang="zh-CN" sz="2400" b="1" dirty="0"/>
              <a:t>As our universal denoiser is lightweight, even a single image example can be used for updating it without overfitting.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3308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537148" y="37890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Experiments &amp; Results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E84A0-7001-40AA-882A-511BBDE9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38" y="1663956"/>
            <a:ext cx="5667375" cy="4600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C79948-A851-414B-986B-BE7C7E776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741" y="2940305"/>
            <a:ext cx="5553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9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A15EBE-D98E-4A10-99AD-914762821F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061"/>
            <a:ext cx="12192000" cy="52339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5AD3A0-29E7-4E07-A9F3-7E1EACF0D10D}"/>
              </a:ext>
            </a:extLst>
          </p:cNvPr>
          <p:cNvSpPr txBox="1"/>
          <p:nvPr/>
        </p:nvSpPr>
        <p:spPr>
          <a:xfrm>
            <a:off x="741253" y="2927040"/>
            <a:ext cx="1101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                                    </a:t>
            </a:r>
            <a:r>
              <a:rPr lang="en-US" altLang="zh-CN" sz="3600" b="1" dirty="0"/>
              <a:t>Thank You!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412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421738" y="12372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The second novelty</a:t>
            </a:r>
            <a:endParaRPr lang="zh-CN" altLang="en-US" sz="3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123F48-3368-475B-B093-9CD7156570BA}"/>
              </a:ext>
            </a:extLst>
          </p:cNvPr>
          <p:cNvSpPr txBox="1"/>
          <p:nvPr/>
        </p:nvSpPr>
        <p:spPr>
          <a:xfrm>
            <a:off x="494130" y="804452"/>
            <a:ext cx="57046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Retrain the universal network and better tune it</a:t>
            </a:r>
          </a:p>
          <a:p>
            <a:r>
              <a:rPr lang="en-US" altLang="zh-CN" sz="2000" b="1" dirty="0"/>
              <a:t> </a:t>
            </a:r>
          </a:p>
          <a:p>
            <a:r>
              <a:rPr lang="en-US" altLang="zh-CN" sz="2000" b="1" dirty="0"/>
              <a:t>External boosting(adaption)</a:t>
            </a:r>
          </a:p>
          <a:p>
            <a:r>
              <a:rPr lang="en-US" altLang="zh-CN" sz="2000" b="1" dirty="0"/>
              <a:t>taking the universally denoised result and using it for searching the web for similar photos. </a:t>
            </a:r>
          </a:p>
          <a:p>
            <a:r>
              <a:rPr lang="en-US" altLang="zh-CN" sz="2000" b="1" dirty="0"/>
              <a:t>Taking even one such related image and performing few epochs of update to the network may improve the overall performance.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83E7E5-CC17-4CE3-8F24-31E16FFB6D2F}"/>
              </a:ext>
            </a:extLst>
          </p:cNvPr>
          <p:cNvSpPr txBox="1"/>
          <p:nvPr/>
        </p:nvSpPr>
        <p:spPr>
          <a:xfrm>
            <a:off x="494130" y="3618479"/>
            <a:ext cx="5352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Extremely successful for images that deviate from the training-set.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16DE81-9188-4C6A-BF0F-756144ABD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962" y="1133058"/>
            <a:ext cx="5339288" cy="53917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B186CA-BA5C-4EFF-AB6B-0E53C0E5F3C2}"/>
              </a:ext>
            </a:extLst>
          </p:cNvPr>
          <p:cNvSpPr txBox="1"/>
          <p:nvPr/>
        </p:nvSpPr>
        <p:spPr>
          <a:xfrm>
            <a:off x="494130" y="4585848"/>
            <a:ext cx="59147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Internal adaption:</a:t>
            </a:r>
          </a:p>
          <a:p>
            <a:r>
              <a:rPr lang="en-US" altLang="zh-CN" sz="2000" b="1" dirty="0"/>
              <a:t>re-trains the network on the denoised image itself (and a noisy version of it). 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Quite effective for images with marked inner-</a:t>
            </a:r>
            <a:r>
              <a:rPr lang="en-US" altLang="zh-CN" sz="2000" b="1" dirty="0" err="1"/>
              <a:t>similaries</a:t>
            </a:r>
            <a:r>
              <a:rPr lang="en-US" altLang="zh-CN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121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421738" y="123721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Traditional Methods-self similarity</a:t>
            </a:r>
            <a:endParaRPr lang="zh-CN" altLang="en-US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B186CA-BA5C-4EFF-AB6B-0E53C0E5F3C2}"/>
              </a:ext>
            </a:extLst>
          </p:cNvPr>
          <p:cNvSpPr txBox="1"/>
          <p:nvPr/>
        </p:nvSpPr>
        <p:spPr>
          <a:xfrm>
            <a:off x="992864" y="1295805"/>
            <a:ext cx="502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BM3D,NLM,WNNM……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E6D78C-51AB-48C7-BF50-5DC55A01D8C5}"/>
              </a:ext>
            </a:extLst>
          </p:cNvPr>
          <p:cNvSpPr txBox="1"/>
          <p:nvPr/>
        </p:nvSpPr>
        <p:spPr>
          <a:xfrm>
            <a:off x="992864" y="2401178"/>
            <a:ext cx="2561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Both contain: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495E98-9180-4110-AAAB-ED131EE626E8}"/>
              </a:ext>
            </a:extLst>
          </p:cNvPr>
          <p:cNvSpPr txBox="1"/>
          <p:nvPr/>
        </p:nvSpPr>
        <p:spPr>
          <a:xfrm>
            <a:off x="992864" y="2943643"/>
            <a:ext cx="554110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Grouping similar patches to 3D blocks and filtering them </a:t>
            </a:r>
            <a:r>
              <a:rPr lang="en-US" altLang="zh-CN" sz="3200" b="1" dirty="0" err="1"/>
              <a:t>jointly,then</a:t>
            </a:r>
            <a:r>
              <a:rPr lang="en-US" altLang="zh-CN" sz="3200" b="1" dirty="0"/>
              <a:t> fuse the blocks into their original positions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6B3E1-0272-45B4-8B10-FF0D2A7AB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255" y="1895893"/>
            <a:ext cx="3124200" cy="209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864EE5-0C11-4070-AA22-CDCB1766B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5997" y="4390453"/>
            <a:ext cx="1257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Overall Algorithm Overview</a:t>
            </a:r>
            <a:endParaRPr lang="en-US" altLang="zh-CN" sz="32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0B77C6-9335-4107-A96D-80485E988BCC}"/>
              </a:ext>
            </a:extLst>
          </p:cNvPr>
          <p:cNvSpPr txBox="1"/>
          <p:nvPr/>
        </p:nvSpPr>
        <p:spPr>
          <a:xfrm>
            <a:off x="1022681" y="1309702"/>
            <a:ext cx="5156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1. extracts all possible overlapping patches of size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4AAF74-4FBF-44BF-BFF7-9933E6BA1359}"/>
              </a:ext>
            </a:extLst>
          </p:cNvPr>
          <p:cNvSpPr txBox="1"/>
          <p:nvPr/>
        </p:nvSpPr>
        <p:spPr>
          <a:xfrm>
            <a:off x="1022680" y="1978790"/>
            <a:ext cx="3487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2. cleans each in a similar way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0CE694-72D1-4A3F-BA82-7A2A32F33B3E}"/>
              </a:ext>
            </a:extLst>
          </p:cNvPr>
          <p:cNvSpPr txBox="1"/>
          <p:nvPr/>
        </p:nvSpPr>
        <p:spPr>
          <a:xfrm>
            <a:off x="1022680" y="2502807"/>
            <a:ext cx="4139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3. combining these restored patches via averaging. 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7A8243-8BD6-49DB-8780-1FFA93DC8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982" y="1309702"/>
            <a:ext cx="1238250" cy="400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C79E1-F8AA-4AC7-A68F-EADD2D303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916" y="3461211"/>
            <a:ext cx="9721049" cy="31611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E5F971-B6CC-4200-B3B3-E748DBBDB5F5}"/>
              </a:ext>
            </a:extLst>
          </p:cNvPr>
          <p:cNvSpPr txBox="1"/>
          <p:nvPr/>
        </p:nvSpPr>
        <p:spPr>
          <a:xfrm>
            <a:off x="7574871" y="1325079"/>
            <a:ext cx="475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it is not a part of the learnable architecture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0639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33B22-67AE-4DC0-AEDC-06D51B479685}"/>
              </a:ext>
            </a:extLst>
          </p:cNvPr>
          <p:cNvSpPr txBox="1"/>
          <p:nvPr/>
        </p:nvSpPr>
        <p:spPr>
          <a:xfrm>
            <a:off x="608170" y="353227"/>
            <a:ext cx="7199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Overall Algorithm Overview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0B77C6-9335-4107-A96D-80485E988BCC}"/>
              </a:ext>
            </a:extLst>
          </p:cNvPr>
          <p:cNvSpPr txBox="1"/>
          <p:nvPr/>
        </p:nvSpPr>
        <p:spPr>
          <a:xfrm>
            <a:off x="1244623" y="1972692"/>
            <a:ext cx="265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Image size</a:t>
            </a:r>
            <a:r>
              <a:rPr lang="zh-CN" altLang="en-US" b="1" dirty="0"/>
              <a:t>： </a:t>
            </a:r>
            <a:r>
              <a:rPr lang="en-US" altLang="zh-CN" b="1" dirty="0"/>
              <a:t>M × N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0C79E1-F8AA-4AC7-A68F-EADD2D303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111" y="4031412"/>
            <a:ext cx="8613482" cy="2800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C6726E-43CF-468D-8A82-1472724DF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240" y="2011720"/>
            <a:ext cx="4800600" cy="333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6143FB-BF34-40D5-AF96-2F5266B9C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9954" y="3152914"/>
            <a:ext cx="2543175" cy="2857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569736-0ABF-47B0-96A9-87CEA4AC2B50}"/>
              </a:ext>
            </a:extLst>
          </p:cNvPr>
          <p:cNvSpPr txBox="1"/>
          <p:nvPr/>
        </p:nvSpPr>
        <p:spPr>
          <a:xfrm>
            <a:off x="5317925" y="3060668"/>
            <a:ext cx="3604133" cy="37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corrupted and restored patches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A3FAC1-A3C9-473C-A1C0-289D912BF43F}"/>
              </a:ext>
            </a:extLst>
          </p:cNvPr>
          <p:cNvSpPr txBox="1"/>
          <p:nvPr/>
        </p:nvSpPr>
        <p:spPr>
          <a:xfrm>
            <a:off x="4031542" y="3526438"/>
            <a:ext cx="2064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Patch extraction</a:t>
            </a:r>
            <a:endParaRPr lang="zh-CN" altLang="en-US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DB9B617-B7D7-4C4D-8D01-AC2B4EAA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9" y="3522553"/>
            <a:ext cx="1143000" cy="352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F471415-7607-49A8-8DC7-86734EED1DCC}"/>
              </a:ext>
            </a:extLst>
          </p:cNvPr>
          <p:cNvSpPr txBox="1"/>
          <p:nvPr/>
        </p:nvSpPr>
        <p:spPr>
          <a:xfrm>
            <a:off x="1244623" y="1515585"/>
            <a:ext cx="1081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Search k-1 similar patches forming a matrix N*K, distance </a:t>
            </a:r>
            <a:r>
              <a:rPr lang="en-US" altLang="zh-CN" b="1" dirty="0" err="1"/>
              <a:t>messure</a:t>
            </a:r>
            <a:r>
              <a:rPr lang="en-US" altLang="zh-CN" b="1" dirty="0"/>
              <a:t> Euclidean </a:t>
            </a:r>
            <a:r>
              <a:rPr lang="en-US" altLang="zh-CN" b="1" dirty="0" err="1"/>
              <a:t>metric,window</a:t>
            </a:r>
            <a:r>
              <a:rPr lang="en-US" altLang="zh-CN" b="1" dirty="0"/>
              <a:t> b*b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725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D0CC65-7C93-4021-A044-80977D9F4811}"/>
              </a:ext>
            </a:extLst>
          </p:cNvPr>
          <p:cNvSpPr txBox="1"/>
          <p:nvPr/>
        </p:nvSpPr>
        <p:spPr>
          <a:xfrm>
            <a:off x="608171" y="353227"/>
            <a:ext cx="294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</a:t>
            </a:r>
            <a:endParaRPr lang="zh-CN" altLang="en-US" sz="32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8584BA-8ACF-4302-AD03-AD382B180D4C}"/>
              </a:ext>
            </a:extLst>
          </p:cNvPr>
          <p:cNvSpPr txBox="1"/>
          <p:nvPr/>
        </p:nvSpPr>
        <p:spPr>
          <a:xfrm>
            <a:off x="747942" y="1684073"/>
            <a:ext cx="6505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High-resolution patches and their corresponding lower solution versions are jointly treated by assuming that they  share the same sparse representation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1CAC57-97C9-4834-8403-487ADDB1A6D1}"/>
              </a:ext>
            </a:extLst>
          </p:cNvPr>
          <p:cNvSpPr txBox="1"/>
          <p:nvPr/>
        </p:nvSpPr>
        <p:spPr>
          <a:xfrm>
            <a:off x="864910" y="2885338"/>
            <a:ext cx="2384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Include two scales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F5BFB-F3C9-4031-83C0-318BE632E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829" y="1935332"/>
            <a:ext cx="4775193" cy="36703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619B2E-E21F-4BD5-B572-C46C5F56E053}"/>
              </a:ext>
            </a:extLst>
          </p:cNvPr>
          <p:cNvSpPr txBox="1"/>
          <p:nvPr/>
        </p:nvSpPr>
        <p:spPr>
          <a:xfrm>
            <a:off x="778587" y="341866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1st scale is the original noisy image Y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B9770B-45D7-4C79-AA2B-458BF0C40464}"/>
              </a:ext>
            </a:extLst>
          </p:cNvPr>
          <p:cNvSpPr txBox="1"/>
          <p:nvPr/>
        </p:nvSpPr>
        <p:spPr>
          <a:xfrm>
            <a:off x="778587" y="3770489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2nd scale images are created by convolving Y with the low-pass filter</a:t>
            </a:r>
          </a:p>
          <a:p>
            <a:endParaRPr lang="en-US" altLang="zh-CN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49AF8-CB26-457A-BB94-EBD95B0B1FEA}"/>
              </a:ext>
            </a:extLst>
          </p:cNvPr>
          <p:cNvSpPr txBox="1"/>
          <p:nvPr/>
        </p:nvSpPr>
        <p:spPr>
          <a:xfrm>
            <a:off x="864910" y="525664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create four downscaled images by sampling the convolved image at either even or odd locations: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70FE89-EEAF-46C4-AF54-4F41D3F59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441" y="5902980"/>
            <a:ext cx="2381250" cy="3238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91E9F17-19E2-438C-9EEC-77826E402577}"/>
              </a:ext>
            </a:extLst>
          </p:cNvPr>
          <p:cNvSpPr txBox="1"/>
          <p:nvPr/>
        </p:nvSpPr>
        <p:spPr>
          <a:xfrm>
            <a:off x="1158535" y="626418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(even/odd columns &amp; even/odd rows).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63DF64-3B63-4967-8FF4-55FFA53BA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0843" y="4397351"/>
            <a:ext cx="3010778" cy="5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4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43" y="353227"/>
            <a:ext cx="2203109" cy="636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8F090-FB28-4FAA-9534-B454E6027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90" y="4585848"/>
            <a:ext cx="5128710" cy="2272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D0CC65-7C93-4021-A044-80977D9F4811}"/>
              </a:ext>
            </a:extLst>
          </p:cNvPr>
          <p:cNvSpPr txBox="1"/>
          <p:nvPr/>
        </p:nvSpPr>
        <p:spPr>
          <a:xfrm>
            <a:off x="608171" y="353227"/>
            <a:ext cx="294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Multi-scale</a:t>
            </a:r>
            <a:endParaRPr lang="zh-CN" altLang="en-US" sz="32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8584BA-8ACF-4302-AD03-AD382B180D4C}"/>
              </a:ext>
            </a:extLst>
          </p:cNvPr>
          <p:cNvSpPr txBox="1"/>
          <p:nvPr/>
        </p:nvSpPr>
        <p:spPr>
          <a:xfrm>
            <a:off x="936644" y="1922600"/>
            <a:ext cx="6505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For each 1st scale patch, the </a:t>
            </a:r>
            <a:r>
              <a:rPr lang="en-US" altLang="zh-CN" b="1" dirty="0" err="1"/>
              <a:t>corresponding</a:t>
            </a:r>
            <a:r>
              <a:rPr lang="en-US" altLang="zh-CN" b="1" dirty="0"/>
              <a:t> 2nd scale patch (of the same size √n ×√n) is extracted from the appropriate down-sampled image, such that both patches are </a:t>
            </a:r>
            <a:r>
              <a:rPr lang="en-US" altLang="zh-CN" b="1" dirty="0" err="1"/>
              <a:t>centred</a:t>
            </a:r>
            <a:r>
              <a:rPr lang="en-US" altLang="zh-CN" b="1" dirty="0"/>
              <a:t> at the same pixel in the original image.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F5BFB-F3C9-4031-83C0-318BE632E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057" y="2267138"/>
            <a:ext cx="4775193" cy="36703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0B0616-361B-44E7-8D17-E491928A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47" y="3711770"/>
            <a:ext cx="4076700" cy="390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91262F-F60E-4031-9207-BEE84B917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057" y="4201988"/>
            <a:ext cx="1524000" cy="485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2335BA-3E65-4DBF-A1C1-126771589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818" y="4249329"/>
            <a:ext cx="4467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1531</Words>
  <Application>Microsoft Office PowerPoint</Application>
  <PresentationFormat>宽屏</PresentationFormat>
  <Paragraphs>136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NimbusRomNo9L-Medi</vt:lpstr>
      <vt:lpstr>等线</vt:lpstr>
      <vt:lpstr>等线 Light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一凡</dc:creator>
  <cp:lastModifiedBy>樱 之恋</cp:lastModifiedBy>
  <cp:revision>438</cp:revision>
  <dcterms:created xsi:type="dcterms:W3CDTF">2019-11-11T13:12:39Z</dcterms:created>
  <dcterms:modified xsi:type="dcterms:W3CDTF">2021-04-14T10:26:08Z</dcterms:modified>
</cp:coreProperties>
</file>